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Open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>
          <p15:clr>
            <a:srgbClr val="9AA0A6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17" roundtripDataSignature="AMtx7mjmz5WxeNiAibcGodlVY5Er3BHD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penSans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italic.fntdata"/><Relationship Id="rId14" Type="http://schemas.openxmlformats.org/officeDocument/2006/relationships/font" Target="fonts/OpenSans-bold.fntdata"/><Relationship Id="rId17" Type="http://customschemas.google.com/relationships/presentationmetadata" Target="metadata"/><Relationship Id="rId16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02c94318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" name="Google Shape;72;g302c943188b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0326e8bbc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0" name="Google Shape;80;g30326e8bb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g30326e8bbc0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02c943188b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g302c943188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g302c943188b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02c943188b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7" name="Google Shape;97;g302c943188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g302c943188b_0_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4" name="Google Shape;11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03c6a190b3_1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2" name="Google Shape;122;g303c6a190b3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g303c6a190b3_1_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/>
          <p:nvPr/>
        </p:nvSpPr>
        <p:spPr>
          <a:xfrm>
            <a:off x="0" y="0"/>
            <a:ext cx="12192000" cy="1017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2"/>
          <p:cNvSpPr/>
          <p:nvPr/>
        </p:nvSpPr>
        <p:spPr>
          <a:xfrm>
            <a:off x="0" y="0"/>
            <a:ext cx="16933" cy="101758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2"/>
          <p:cNvSpPr/>
          <p:nvPr/>
        </p:nvSpPr>
        <p:spPr>
          <a:xfrm>
            <a:off x="0" y="0"/>
            <a:ext cx="169333" cy="10175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2"/>
          <p:cNvSpPr txBox="1"/>
          <p:nvPr>
            <p:ph type="ctrTitle"/>
          </p:nvPr>
        </p:nvSpPr>
        <p:spPr>
          <a:xfrm>
            <a:off x="0" y="1274400"/>
            <a:ext cx="12192000" cy="1080000"/>
          </a:xfrm>
          <a:prstGeom prst="rect">
            <a:avLst/>
          </a:prstGeom>
          <a:solidFill>
            <a:srgbClr val="505050"/>
          </a:solidFill>
          <a:ln>
            <a:noFill/>
          </a:ln>
        </p:spPr>
        <p:txBody>
          <a:bodyPr anchorCtr="0" anchor="t" bIns="216000" lIns="981950" spcFirstLastPara="1" rIns="268250" wrap="square" tIns="216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22"/>
          <p:cNvSpPr txBox="1"/>
          <p:nvPr>
            <p:ph idx="1" type="subTitle"/>
          </p:nvPr>
        </p:nvSpPr>
        <p:spPr>
          <a:xfrm>
            <a:off x="1" y="4032000"/>
            <a:ext cx="12187768" cy="19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678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2"/>
              <a:buFont typeface="Verdana"/>
              <a:buNone/>
              <a:defRPr sz="1902"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/>
        </p:txBody>
      </p:sp>
      <p:sp>
        <p:nvSpPr>
          <p:cNvPr id="27" name="Google Shape;27;p22"/>
          <p:cNvSpPr/>
          <p:nvPr/>
        </p:nvSpPr>
        <p:spPr>
          <a:xfrm>
            <a:off x="-1" y="1017588"/>
            <a:ext cx="12192000" cy="266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2"/>
          <p:cNvSpPr/>
          <p:nvPr/>
        </p:nvSpPr>
        <p:spPr>
          <a:xfrm>
            <a:off x="10714567" y="1079501"/>
            <a:ext cx="2540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en-GB" sz="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9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2"/>
          <p:cNvSpPr txBox="1"/>
          <p:nvPr/>
        </p:nvSpPr>
        <p:spPr>
          <a:xfrm>
            <a:off x="10663767" y="1079501"/>
            <a:ext cx="529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9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050" y="205232"/>
            <a:ext cx="2399004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3687764" y="339725"/>
            <a:ext cx="65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CC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" name="Google Shape;32;p22"/>
          <p:cNvSpPr txBox="1"/>
          <p:nvPr/>
        </p:nvSpPr>
        <p:spPr>
          <a:xfrm>
            <a:off x="5811838" y="341313"/>
            <a:ext cx="2400300" cy="417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CC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3" name="Google Shape;33;p22"/>
          <p:cNvSpPr txBox="1"/>
          <p:nvPr/>
        </p:nvSpPr>
        <p:spPr>
          <a:xfrm>
            <a:off x="9838267" y="1079501"/>
            <a:ext cx="7620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9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 </a:t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1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1"/>
          <p:cNvSpPr txBox="1"/>
          <p:nvPr>
            <p:ph idx="1" type="body"/>
          </p:nvPr>
        </p:nvSpPr>
        <p:spPr>
          <a:xfrm rot="5400000">
            <a:off x="3868923" y="-1714845"/>
            <a:ext cx="4449922" cy="12187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2857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 txBox="1"/>
          <p:nvPr>
            <p:ph type="title"/>
          </p:nvPr>
        </p:nvSpPr>
        <p:spPr>
          <a:xfrm rot="5400000">
            <a:off x="8061326" y="2421996"/>
            <a:ext cx="5207000" cy="30458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2"/>
          <p:cNvSpPr txBox="1"/>
          <p:nvPr>
            <p:ph idx="1" type="body"/>
          </p:nvPr>
        </p:nvSpPr>
        <p:spPr>
          <a:xfrm rot="5400000">
            <a:off x="1865843" y="-524404"/>
            <a:ext cx="5207000" cy="89386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2857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3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3"/>
          <p:cNvSpPr txBox="1"/>
          <p:nvPr>
            <p:ph idx="1" type="body"/>
          </p:nvPr>
        </p:nvSpPr>
        <p:spPr>
          <a:xfrm>
            <a:off x="1" y="2154078"/>
            <a:ext cx="12187768" cy="44499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2857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3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" type="body"/>
          </p:nvPr>
        </p:nvSpPr>
        <p:spPr>
          <a:xfrm>
            <a:off x="1" y="2154078"/>
            <a:ext cx="12187768" cy="44499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2857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Char char="▪"/>
              <a:defRPr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0" y="1282700"/>
            <a:ext cx="12192000" cy="638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" type="body"/>
          </p:nvPr>
        </p:nvSpPr>
        <p:spPr>
          <a:xfrm>
            <a:off x="623392" y="2132856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82075" spcFirstLastPara="1" rIns="27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24"/>
          <p:cNvSpPr txBox="1"/>
          <p:nvPr>
            <p:ph idx="2" type="body"/>
          </p:nvPr>
        </p:nvSpPr>
        <p:spPr>
          <a:xfrm>
            <a:off x="609600" y="2780929"/>
            <a:ext cx="5386917" cy="3744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›"/>
              <a:defRPr sz="2400"/>
            </a:lvl1pPr>
            <a:lvl2pPr indent="-2921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9pPr>
          </a:lstStyle>
          <a:p/>
        </p:txBody>
      </p:sp>
      <p:sp>
        <p:nvSpPr>
          <p:cNvPr id="41" name="Google Shape;41;p24"/>
          <p:cNvSpPr txBox="1"/>
          <p:nvPr>
            <p:ph idx="3" type="body"/>
          </p:nvPr>
        </p:nvSpPr>
        <p:spPr>
          <a:xfrm>
            <a:off x="6193368" y="2132857"/>
            <a:ext cx="5389033" cy="6480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82075" spcFirstLastPara="1" rIns="27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24"/>
          <p:cNvSpPr txBox="1"/>
          <p:nvPr>
            <p:ph idx="4" type="body"/>
          </p:nvPr>
        </p:nvSpPr>
        <p:spPr>
          <a:xfrm>
            <a:off x="6193368" y="2780929"/>
            <a:ext cx="5389033" cy="3744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›"/>
              <a:defRPr sz="2400"/>
            </a:lvl1pPr>
            <a:lvl2pPr indent="-2921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Char char="▪"/>
              <a:defRPr sz="2000"/>
            </a:lvl2pPr>
            <a:lvl3pPr indent="-325755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Char char="-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-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5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82075" spcFirstLastPara="1" rIns="27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6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6"/>
          <p:cNvSpPr txBox="1"/>
          <p:nvPr>
            <p:ph idx="1" type="body"/>
          </p:nvPr>
        </p:nvSpPr>
        <p:spPr>
          <a:xfrm>
            <a:off x="1" y="2230438"/>
            <a:ext cx="5992284" cy="4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›"/>
              <a:defRPr sz="2800"/>
            </a:lvl1pPr>
            <a:lvl2pPr indent="-3048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24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-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9pPr>
          </a:lstStyle>
          <a:p/>
        </p:txBody>
      </p:sp>
      <p:sp>
        <p:nvSpPr>
          <p:cNvPr id="49" name="Google Shape;49;p26"/>
          <p:cNvSpPr txBox="1"/>
          <p:nvPr>
            <p:ph idx="2" type="body"/>
          </p:nvPr>
        </p:nvSpPr>
        <p:spPr>
          <a:xfrm>
            <a:off x="6195484" y="2230438"/>
            <a:ext cx="5992283" cy="43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›"/>
              <a:defRPr sz="2800"/>
            </a:lvl1pPr>
            <a:lvl2pPr indent="-3048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2400"/>
            </a:lvl2pPr>
            <a:lvl3pPr indent="-3365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-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9"/>
          <p:cNvSpPr txBox="1"/>
          <p:nvPr>
            <p:ph type="title"/>
          </p:nvPr>
        </p:nvSpPr>
        <p:spPr>
          <a:xfrm>
            <a:off x="335361" y="1340768"/>
            <a:ext cx="4285324" cy="864096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9"/>
          <p:cNvSpPr txBox="1"/>
          <p:nvPr>
            <p:ph idx="1" type="body"/>
          </p:nvPr>
        </p:nvSpPr>
        <p:spPr>
          <a:xfrm>
            <a:off x="4766733" y="1340768"/>
            <a:ext cx="6815667" cy="5184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›"/>
              <a:defRPr sz="3200"/>
            </a:lvl1pPr>
            <a:lvl2pPr indent="-3175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 sz="2800"/>
            </a:lvl2pPr>
            <a:lvl3pPr indent="-35813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Char char="-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  <a:defRPr sz="2000"/>
            </a:lvl9pPr>
          </a:lstStyle>
          <a:p/>
        </p:txBody>
      </p:sp>
      <p:sp>
        <p:nvSpPr>
          <p:cNvPr id="56" name="Google Shape;56;p29"/>
          <p:cNvSpPr txBox="1"/>
          <p:nvPr>
            <p:ph idx="2" type="body"/>
          </p:nvPr>
        </p:nvSpPr>
        <p:spPr>
          <a:xfrm>
            <a:off x="335361" y="2204864"/>
            <a:ext cx="4285324" cy="432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0"/>
          <p:cNvSpPr txBox="1"/>
          <p:nvPr>
            <p:ph type="title"/>
          </p:nvPr>
        </p:nvSpPr>
        <p:spPr>
          <a:xfrm>
            <a:off x="2389717" y="5085184"/>
            <a:ext cx="7315200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82800" spcFirstLastPara="1" rIns="270000" wrap="square" tIns="468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0"/>
          <p:cNvSpPr/>
          <p:nvPr>
            <p:ph idx="2" type="pic"/>
          </p:nvPr>
        </p:nvSpPr>
        <p:spPr>
          <a:xfrm>
            <a:off x="2389717" y="1484784"/>
            <a:ext cx="7315200" cy="3600401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30"/>
          <p:cNvSpPr txBox="1"/>
          <p:nvPr>
            <p:ph idx="1" type="body"/>
          </p:nvPr>
        </p:nvSpPr>
        <p:spPr>
          <a:xfrm>
            <a:off x="2389717" y="5733256"/>
            <a:ext cx="73152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/>
          <p:nvPr/>
        </p:nvSpPr>
        <p:spPr>
          <a:xfrm>
            <a:off x="0" y="0"/>
            <a:ext cx="16933" cy="1017588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1"/>
          <p:cNvSpPr/>
          <p:nvPr/>
        </p:nvSpPr>
        <p:spPr>
          <a:xfrm>
            <a:off x="0" y="0"/>
            <a:ext cx="169333" cy="10175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1"/>
          <p:cNvSpPr txBox="1"/>
          <p:nvPr>
            <p:ph idx="1" type="body"/>
          </p:nvPr>
        </p:nvSpPr>
        <p:spPr>
          <a:xfrm>
            <a:off x="1" y="2154078"/>
            <a:ext cx="12187768" cy="44499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>
            <a:lvl1pPr indent="-38735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›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7975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Arial"/>
              <a:buChar char="▪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63537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25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735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735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735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735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735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-"/>
              <a:def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type="title"/>
          </p:nvPr>
        </p:nvSpPr>
        <p:spPr>
          <a:xfrm>
            <a:off x="1" y="1282700"/>
            <a:ext cx="12187768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4" name="Google Shape;14;p21"/>
          <p:cNvSpPr/>
          <p:nvPr/>
        </p:nvSpPr>
        <p:spPr>
          <a:xfrm>
            <a:off x="-1" y="1016000"/>
            <a:ext cx="12192000" cy="266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1"/>
          <p:cNvSpPr/>
          <p:nvPr/>
        </p:nvSpPr>
        <p:spPr>
          <a:xfrm>
            <a:off x="10714567" y="1069340"/>
            <a:ext cx="2540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en-GB" sz="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9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1"/>
          <p:cNvSpPr txBox="1"/>
          <p:nvPr/>
        </p:nvSpPr>
        <p:spPr>
          <a:xfrm>
            <a:off x="10663767" y="1069340"/>
            <a:ext cx="529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9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|</a:t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" name="Google Shape;17;p2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27050" y="205232"/>
            <a:ext cx="2399004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1"/>
          <p:cNvSpPr txBox="1"/>
          <p:nvPr/>
        </p:nvSpPr>
        <p:spPr>
          <a:xfrm>
            <a:off x="3687764" y="339725"/>
            <a:ext cx="65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CC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" name="Google Shape;19;p21"/>
          <p:cNvSpPr txBox="1"/>
          <p:nvPr/>
        </p:nvSpPr>
        <p:spPr>
          <a:xfrm>
            <a:off x="5811838" y="341313"/>
            <a:ext cx="2400300" cy="417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CC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" name="Google Shape;20;p21"/>
          <p:cNvSpPr txBox="1"/>
          <p:nvPr/>
        </p:nvSpPr>
        <p:spPr>
          <a:xfrm>
            <a:off x="9838267" y="1069340"/>
            <a:ext cx="762000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9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b="0" i="0" sz="9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cos.io/blog/strategy-for-culture-chang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mailto:a.ranitovic@rug.nl" TargetMode="External"/><Relationship Id="rId4" Type="http://schemas.openxmlformats.org/officeDocument/2006/relationships/hyperlink" Target="https://www.rug.nl/research/openscience/?lang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02c943188b_0_0"/>
          <p:cNvSpPr/>
          <p:nvPr/>
        </p:nvSpPr>
        <p:spPr>
          <a:xfrm>
            <a:off x="0" y="1236810"/>
            <a:ext cx="12192000" cy="5729700"/>
          </a:xfrm>
          <a:prstGeom prst="rect">
            <a:avLst/>
          </a:prstGeom>
          <a:solidFill>
            <a:srgbClr val="BA90B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g302c943188b_0_0"/>
          <p:cNvPicPr preferRelativeResize="0"/>
          <p:nvPr/>
        </p:nvPicPr>
        <p:blipFill rotWithShape="1">
          <a:blip r:embed="rId3">
            <a:alphaModFix/>
          </a:blip>
          <a:srcRect b="6167" l="0" r="3297" t="1359"/>
          <a:stretch/>
        </p:blipFill>
        <p:spPr>
          <a:xfrm>
            <a:off x="1618125" y="1339675"/>
            <a:ext cx="9873425" cy="503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g302c943188b_0_0"/>
          <p:cNvPicPr preferRelativeResize="0"/>
          <p:nvPr/>
        </p:nvPicPr>
        <p:blipFill rotWithShape="1">
          <a:blip r:embed="rId4">
            <a:alphaModFix/>
          </a:blip>
          <a:srcRect b="7483" l="0" r="0" t="0"/>
          <a:stretch/>
        </p:blipFill>
        <p:spPr>
          <a:xfrm>
            <a:off x="8572500" y="5175800"/>
            <a:ext cx="2919049" cy="16792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7" name="Google Shape;77;g302c943188b_0_0"/>
          <p:cNvSpPr txBox="1"/>
          <p:nvPr/>
        </p:nvSpPr>
        <p:spPr>
          <a:xfrm>
            <a:off x="860449" y="2521222"/>
            <a:ext cx="10631100" cy="24012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Engaging the Research Community to Drive the Transition to Open Research Information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Paris Conference on Open Research Information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September 2</a:t>
            </a:r>
            <a:r>
              <a:rPr lang="en-GB" sz="2100">
                <a:solidFill>
                  <a:schemeClr val="dk1"/>
                </a:solidFill>
              </a:rPr>
              <a:t>3</a:t>
            </a: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2024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0326e8bbc0_0_0"/>
          <p:cNvSpPr txBox="1"/>
          <p:nvPr/>
        </p:nvSpPr>
        <p:spPr>
          <a:xfrm>
            <a:off x="3899300" y="3640775"/>
            <a:ext cx="7788300" cy="3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lt2"/>
                </a:solidFill>
              </a:rPr>
              <a:t>Behavior change is hard. Whatever its faults, the status quo is familiar and the warts are known. The status quo is also easy to maintain.</a:t>
            </a:r>
            <a:endParaRPr sz="300">
              <a:solidFill>
                <a:schemeClr val="lt2"/>
              </a:solidFill>
            </a:endParaRPr>
          </a:p>
          <a:p>
            <a:pPr indent="0" lvl="0" marL="457200" rtl="0" algn="r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2"/>
                </a:solidFill>
              </a:rPr>
              <a:t>— Brian Nosek</a:t>
            </a:r>
            <a:endParaRPr sz="200">
              <a:solidFill>
                <a:schemeClr val="lt2"/>
              </a:solidFill>
            </a:endParaRPr>
          </a:p>
          <a:p>
            <a:pPr indent="0" lvl="0" marL="457200" rtl="0" algn="r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-GB" sz="850" u="sng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Nosek, B. (2019), Strategy for Culture Change</a:t>
            </a:r>
            <a:endParaRPr sz="3700">
              <a:solidFill>
                <a:schemeClr val="lt2"/>
              </a:solidFill>
            </a:endParaRPr>
          </a:p>
        </p:txBody>
      </p:sp>
      <p:sp>
        <p:nvSpPr>
          <p:cNvPr id="84" name="Google Shape;84;g30326e8bbc0_0_0"/>
          <p:cNvSpPr txBox="1"/>
          <p:nvPr/>
        </p:nvSpPr>
        <p:spPr>
          <a:xfrm>
            <a:off x="2532925" y="4870710"/>
            <a:ext cx="1806000" cy="18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0">
                <a:solidFill>
                  <a:schemeClr val="accent6"/>
                </a:solidFill>
              </a:rPr>
              <a:t>“</a:t>
            </a:r>
            <a:endParaRPr sz="15000">
              <a:solidFill>
                <a:schemeClr val="accent6"/>
              </a:solidFill>
            </a:endParaRPr>
          </a:p>
        </p:txBody>
      </p:sp>
      <p:sp>
        <p:nvSpPr>
          <p:cNvPr id="85" name="Google Shape;85;g30326e8bbc0_0_0"/>
          <p:cNvSpPr txBox="1"/>
          <p:nvPr>
            <p:ph type="title"/>
          </p:nvPr>
        </p:nvSpPr>
        <p:spPr>
          <a:xfrm>
            <a:off x="-317750" y="2297475"/>
            <a:ext cx="111060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From Commitment to Action: What’s Next?</a:t>
            </a:r>
            <a:endParaRPr b="1" sz="3400"/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1900"/>
              <a:t>All agree we </a:t>
            </a:r>
            <a:r>
              <a:rPr i="1" lang="en-GB" sz="1900"/>
              <a:t>should</a:t>
            </a:r>
            <a:r>
              <a:rPr lang="en-GB" sz="1900"/>
              <a:t> make the transition to ORI, but when we talk about steps to take, many reasons arise for delaying it - because there are many unknowns. 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3400"/>
          </a:p>
        </p:txBody>
      </p:sp>
      <p:cxnSp>
        <p:nvCxnSpPr>
          <p:cNvPr id="86" name="Google Shape;86;g30326e8bbc0_0_0"/>
          <p:cNvCxnSpPr/>
          <p:nvPr/>
        </p:nvCxnSpPr>
        <p:spPr>
          <a:xfrm>
            <a:off x="657000" y="3511975"/>
            <a:ext cx="10915200" cy="36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302c943188b_0_14"/>
          <p:cNvPicPr preferRelativeResize="0"/>
          <p:nvPr/>
        </p:nvPicPr>
        <p:blipFill rotWithShape="1">
          <a:blip r:embed="rId3">
            <a:alphaModFix amt="40000"/>
          </a:blip>
          <a:srcRect b="0" l="0" r="0" t="31384"/>
          <a:stretch/>
        </p:blipFill>
        <p:spPr>
          <a:xfrm rot="10800000">
            <a:off x="1" y="1271101"/>
            <a:ext cx="12191999" cy="55770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302c943188b_0_14"/>
          <p:cNvSpPr txBox="1"/>
          <p:nvPr>
            <p:ph type="title"/>
          </p:nvPr>
        </p:nvSpPr>
        <p:spPr>
          <a:xfrm>
            <a:off x="-317750" y="1383075"/>
            <a:ext cx="126057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Challenges</a:t>
            </a:r>
            <a:endParaRPr b="1" sz="3400"/>
          </a:p>
        </p:txBody>
      </p:sp>
      <p:sp>
        <p:nvSpPr>
          <p:cNvPr id="94" name="Google Shape;94;g302c943188b_0_14"/>
          <p:cNvSpPr txBox="1"/>
          <p:nvPr/>
        </p:nvSpPr>
        <p:spPr>
          <a:xfrm>
            <a:off x="639250" y="2201675"/>
            <a:ext cx="9734100" cy="44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Different stakeholders have different concerns: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staff concerns: Service interruptions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Deans’ concerns: Competitiveness and reputation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Research intelligence: Data quality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We will be working on some of these questions here today and tomorrow. But for us, the biggest question right now is:</a:t>
            </a:r>
            <a:endParaRPr sz="2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can we make working </a:t>
            </a:r>
            <a:r>
              <a:rPr b="1" lang="en-GB" sz="2800">
                <a:solidFill>
                  <a:schemeClr val="dk1"/>
                </a:solidFill>
              </a:rPr>
              <a:t>on</a:t>
            </a:r>
            <a:r>
              <a:rPr b="1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solutions a priority within our own institution?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g302c943188b_0_20"/>
          <p:cNvPicPr preferRelativeResize="0"/>
          <p:nvPr/>
        </p:nvPicPr>
        <p:blipFill rotWithShape="1">
          <a:blip r:embed="rId3">
            <a:alphaModFix amt="58999"/>
          </a:blip>
          <a:srcRect b="20095" l="0" r="0" t="0"/>
          <a:stretch/>
        </p:blipFill>
        <p:spPr>
          <a:xfrm>
            <a:off x="0" y="1297475"/>
            <a:ext cx="12192000" cy="563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302c943188b_0_20"/>
          <p:cNvSpPr txBox="1"/>
          <p:nvPr>
            <p:ph type="title"/>
          </p:nvPr>
        </p:nvSpPr>
        <p:spPr>
          <a:xfrm>
            <a:off x="-317750" y="1459275"/>
            <a:ext cx="126057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Solutions: </a:t>
            </a:r>
            <a:r>
              <a:rPr b="1" lang="en-GB" sz="3400"/>
              <a:t>Role of Researchers in Driving Change</a:t>
            </a:r>
            <a:endParaRPr b="1" sz="3400"/>
          </a:p>
        </p:txBody>
      </p:sp>
      <p:sp>
        <p:nvSpPr>
          <p:cNvPr id="102" name="Google Shape;102;g302c943188b_0_20"/>
          <p:cNvSpPr txBox="1"/>
          <p:nvPr/>
        </p:nvSpPr>
        <p:spPr>
          <a:xfrm>
            <a:off x="639250" y="2277875"/>
            <a:ext cx="11177700" cy="42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●"/>
            </a:pP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Involv</a:t>
            </a:r>
            <a:r>
              <a:rPr lang="en-GB" sz="2500">
                <a:solidFill>
                  <a:schemeClr val="dk1"/>
                </a:solidFill>
              </a:rPr>
              <a:t>e</a:t>
            </a: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researchers in shaping </a:t>
            </a:r>
            <a:r>
              <a:rPr b="1" i="1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implementing ORI </a:t>
            </a:r>
            <a:r>
              <a:rPr lang="en-GB" sz="2500">
                <a:solidFill>
                  <a:schemeClr val="dk1"/>
                </a:solidFill>
              </a:rPr>
              <a:t>policy</a:t>
            </a: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 all levels</a:t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Char char="●"/>
            </a:pPr>
            <a:r>
              <a:rPr lang="en-GB" sz="2500">
                <a:solidFill>
                  <a:schemeClr val="dk1"/>
                </a:solidFill>
              </a:rPr>
              <a:t>The advocacy of researchers carries more weight than top-down mandates</a:t>
            </a:r>
            <a:endParaRPr sz="2500">
              <a:solidFill>
                <a:schemeClr val="dk1"/>
              </a:solidFill>
            </a:endParaRPr>
          </a:p>
          <a:p>
            <a:pPr indent="-3873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●"/>
            </a:pPr>
            <a:r>
              <a:rPr b="1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 of engagement: </a:t>
            </a:r>
            <a:endParaRPr b="1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○"/>
            </a:pPr>
            <a:r>
              <a:rPr b="1" i="0" lang="en-GB" sz="2500" u="none" cap="none" strike="noStrike">
                <a:solidFill>
                  <a:schemeClr val="dk1"/>
                </a:solidFill>
              </a:rPr>
              <a:t>Researchers in dialogue with the University Board -</a:t>
            </a: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YAG &amp; OSCG taskforce strength</a:t>
            </a:r>
            <a:r>
              <a:rPr lang="en-GB" sz="2500">
                <a:solidFill>
                  <a:schemeClr val="dk1"/>
                </a:solidFill>
              </a:rPr>
              <a:t>ens institutional </a:t>
            </a:r>
            <a:r>
              <a:rPr lang="en-GB" sz="2500">
                <a:solidFill>
                  <a:schemeClr val="dk1"/>
                </a:solidFill>
              </a:rPr>
              <a:t>commitment</a:t>
            </a:r>
            <a:r>
              <a:rPr lang="en-GB" sz="2500">
                <a:solidFill>
                  <a:schemeClr val="dk1"/>
                </a:solidFill>
              </a:rPr>
              <a:t> to ORI</a:t>
            </a:r>
            <a:endParaRPr b="1" i="0" sz="2500" u="none" cap="none" strike="noStrike">
              <a:solidFill>
                <a:schemeClr val="dk1"/>
              </a:solidFill>
            </a:endParaRPr>
          </a:p>
          <a:p>
            <a:pPr indent="-3873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○"/>
            </a:pPr>
            <a:r>
              <a:rPr b="1" i="0" lang="en-GB" sz="2500" u="none" cap="none" strike="noStrike">
                <a:solidFill>
                  <a:schemeClr val="dk1"/>
                </a:solidFill>
              </a:rPr>
              <a:t>Researchers as multipliers in </a:t>
            </a:r>
            <a:r>
              <a:rPr b="1" lang="en-GB" sz="2500">
                <a:solidFill>
                  <a:schemeClr val="dk1"/>
                </a:solidFill>
              </a:rPr>
              <a:t>F</a:t>
            </a:r>
            <a:r>
              <a:rPr b="1" i="0" lang="en-GB" sz="2500" u="none" cap="none" strike="noStrike">
                <a:solidFill>
                  <a:schemeClr val="dk1"/>
                </a:solidFill>
              </a:rPr>
              <a:t>aculties -</a:t>
            </a:r>
            <a:r>
              <a:rPr b="0" i="0" lang="en-GB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OS Ambassadors </a:t>
            </a:r>
            <a:r>
              <a:rPr lang="en-GB" sz="2500">
                <a:solidFill>
                  <a:schemeClr val="dk1"/>
                </a:solidFill>
              </a:rPr>
              <a:t>spread the message of what we are doing and why</a:t>
            </a:r>
            <a:endParaRPr b="1" i="0" sz="2500" u="none" cap="none" strike="noStrike">
              <a:solidFill>
                <a:schemeClr val="dk1"/>
              </a:solidFill>
            </a:endParaRPr>
          </a:p>
          <a:p>
            <a:pPr indent="-3873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○"/>
            </a:pPr>
            <a:r>
              <a:rPr b="1" i="0" lang="en-GB" sz="2500" u="none" cap="none" strike="noStrike">
                <a:solidFill>
                  <a:schemeClr val="dk1"/>
                </a:solidFill>
              </a:rPr>
              <a:t>Research</a:t>
            </a:r>
            <a:r>
              <a:rPr b="1" lang="en-GB" sz="2500">
                <a:solidFill>
                  <a:schemeClr val="dk1"/>
                </a:solidFill>
              </a:rPr>
              <a:t> Community pillar of the OS Program - </a:t>
            </a:r>
            <a:r>
              <a:rPr lang="en-GB" sz="2500">
                <a:solidFill>
                  <a:schemeClr val="dk1"/>
                </a:solidFill>
              </a:rPr>
              <a:t>acting as a </a:t>
            </a:r>
            <a:r>
              <a:rPr i="0" lang="en-GB" sz="2500" u="none" cap="none" strike="noStrike">
                <a:solidFill>
                  <a:schemeClr val="dk1"/>
                </a:solidFill>
              </a:rPr>
              <a:t>sounding board</a:t>
            </a:r>
            <a:r>
              <a:rPr lang="en-GB" sz="2500">
                <a:solidFill>
                  <a:schemeClr val="dk1"/>
                </a:solidFill>
              </a:rPr>
              <a:t> to support professionals implementing the transition</a:t>
            </a:r>
            <a:endParaRPr i="0" sz="23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>
            <p:ph type="title"/>
          </p:nvPr>
        </p:nvSpPr>
        <p:spPr>
          <a:xfrm>
            <a:off x="-304799" y="1508993"/>
            <a:ext cx="121878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Top-down and bottom</a:t>
            </a:r>
            <a:r>
              <a:rPr b="1" lang="en-GB" sz="3400"/>
              <a:t> </a:t>
            </a:r>
            <a:r>
              <a:rPr b="1" lang="en-GB" sz="3400"/>
              <a:t>up </a:t>
            </a:r>
            <a:r>
              <a:rPr b="1" lang="en-GB" sz="3400"/>
              <a:t>engagement in the </a:t>
            </a:r>
            <a:endParaRPr b="1" sz="3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Open Science Programme </a:t>
            </a:r>
            <a:endParaRPr b="1" sz="3400"/>
          </a:p>
        </p:txBody>
      </p:sp>
      <p:sp>
        <p:nvSpPr>
          <p:cNvPr id="109" name="Google Shape;109;p4"/>
          <p:cNvSpPr txBox="1"/>
          <p:nvPr>
            <p:ph idx="1" type="body"/>
          </p:nvPr>
        </p:nvSpPr>
        <p:spPr>
          <a:xfrm>
            <a:off x="-304800" y="2643598"/>
            <a:ext cx="7425300" cy="44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82075" spcFirstLastPara="1" rIns="270000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Char char="●"/>
            </a:pPr>
            <a:r>
              <a:rPr b="1" lang="en-GB" sz="2400"/>
              <a:t>Owner</a:t>
            </a:r>
            <a:r>
              <a:rPr lang="en-GB" sz="2400"/>
              <a:t>: University Board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lang="en-GB" sz="2400"/>
              <a:t>Steering Committee</a:t>
            </a:r>
            <a:r>
              <a:rPr lang="en-GB" sz="2400"/>
              <a:t>: Deans, Service Directors and Researchers 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lang="en-GB" sz="2400"/>
              <a:t>Program team (&gt;40 team members)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+"/>
            </a:pPr>
            <a:r>
              <a:rPr b="1" lang="en-GB" sz="2400"/>
              <a:t>Research </a:t>
            </a:r>
            <a:r>
              <a:rPr b="1" lang="en-GB" sz="2400"/>
              <a:t>Community:</a:t>
            </a:r>
            <a:r>
              <a:rPr lang="en-GB" sz="2400"/>
              <a:t> OS Ambassadors, Young Academy Groningen, OS Community Groningen, CoARA WG members, Data autonomy research group, Netherlands Reproducibility Network and others.</a:t>
            </a:r>
            <a:endParaRPr sz="2400"/>
          </a:p>
        </p:txBody>
      </p:sp>
      <p:pic>
        <p:nvPicPr>
          <p:cNvPr id="110" name="Google Shape;11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5725" y="1891300"/>
            <a:ext cx="5465900" cy="494877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4"/>
          <p:cNvSpPr/>
          <p:nvPr/>
        </p:nvSpPr>
        <p:spPr>
          <a:xfrm>
            <a:off x="8549925" y="3902400"/>
            <a:ext cx="1717500" cy="1776600"/>
          </a:xfrm>
          <a:prstGeom prst="ellipse">
            <a:avLst/>
          </a:prstGeom>
          <a:solidFill>
            <a:srgbClr val="BA90B4"/>
          </a:solidFill>
          <a:ln cap="flat" cmpd="sng" w="76200">
            <a:solidFill>
              <a:srgbClr val="741B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Pillar 6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Community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/>
          <p:nvPr/>
        </p:nvSpPr>
        <p:spPr>
          <a:xfrm>
            <a:off x="820225" y="23125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4"/>
          <p:cNvSpPr txBox="1"/>
          <p:nvPr>
            <p:ph type="title"/>
          </p:nvPr>
        </p:nvSpPr>
        <p:spPr>
          <a:xfrm>
            <a:off x="-317750" y="1306875"/>
            <a:ext cx="126057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3400"/>
              <a:t>Key takeaways</a:t>
            </a:r>
            <a:endParaRPr b="1" sz="3400"/>
          </a:p>
        </p:txBody>
      </p:sp>
      <p:sp>
        <p:nvSpPr>
          <p:cNvPr id="119" name="Google Shape;119;p14"/>
          <p:cNvSpPr txBox="1"/>
          <p:nvPr/>
        </p:nvSpPr>
        <p:spPr>
          <a:xfrm>
            <a:off x="639250" y="2125475"/>
            <a:ext cx="10898400" cy="43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lang="en-GB" sz="2900">
                <a:solidFill>
                  <a:schemeClr val="dk1"/>
                </a:solidFill>
              </a:rPr>
              <a:t>Having the research community close reminds us who we’re implementing the Barcelona Declaration for and why.</a:t>
            </a:r>
            <a:endParaRPr sz="2900">
              <a:solidFill>
                <a:schemeClr val="dk1"/>
              </a:solidFill>
            </a:endParaRPr>
          </a:p>
          <a:p>
            <a:pPr indent="-4127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lang="en-GB" sz="2900">
                <a:solidFill>
                  <a:schemeClr val="dk1"/>
                </a:solidFill>
              </a:rPr>
              <a:t>Helps us stay focused on the bigger picture as we do day to day work - and encounter challenges and unknowns.</a:t>
            </a:r>
            <a:endParaRPr sz="2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900">
                <a:solidFill>
                  <a:schemeClr val="dk1"/>
                </a:solidFill>
              </a:rPr>
              <a:t>Engagement &amp; Collaboration</a:t>
            </a:r>
            <a:endParaRPr b="1" sz="2900">
              <a:solidFill>
                <a:schemeClr val="dk1"/>
              </a:solidFill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lang="en-GB" sz="2900">
                <a:solidFill>
                  <a:schemeClr val="dk1"/>
                </a:solidFill>
              </a:rPr>
              <a:t>Address concerns</a:t>
            </a:r>
            <a:endParaRPr sz="2900">
              <a:solidFill>
                <a:schemeClr val="dk1"/>
              </a:solidFill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lang="en-GB" sz="2900">
                <a:solidFill>
                  <a:schemeClr val="dk1"/>
                </a:solidFill>
              </a:rPr>
              <a:t>Involve researchers at steering and implementation level </a:t>
            </a:r>
            <a:endParaRPr sz="2900">
              <a:solidFill>
                <a:schemeClr val="dk1"/>
              </a:solidFill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lang="en-GB" sz="2900">
                <a:solidFill>
                  <a:schemeClr val="dk1"/>
                </a:solidFill>
              </a:rPr>
              <a:t>Leverage existing networks</a:t>
            </a:r>
            <a:endParaRPr sz="2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03c6a190b3_1_4"/>
          <p:cNvSpPr/>
          <p:nvPr/>
        </p:nvSpPr>
        <p:spPr>
          <a:xfrm>
            <a:off x="0" y="1236810"/>
            <a:ext cx="12192000" cy="5729700"/>
          </a:xfrm>
          <a:prstGeom prst="rect">
            <a:avLst/>
          </a:prstGeom>
          <a:solidFill>
            <a:srgbClr val="BA90B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303c6a190b3_1_4"/>
          <p:cNvSpPr txBox="1"/>
          <p:nvPr>
            <p:ph type="title"/>
          </p:nvPr>
        </p:nvSpPr>
        <p:spPr>
          <a:xfrm>
            <a:off x="822725" y="4659925"/>
            <a:ext cx="5361300" cy="23067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6800" lIns="982800" spcFirstLastPara="1" rIns="270000" wrap="square" tIns="468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-GB"/>
              <a:t>Thank you!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 sz="2700" u="sng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a.ranitovic@rug.nl</a:t>
            </a:r>
            <a:endParaRPr sz="2700">
              <a:solidFill>
                <a:srgbClr val="C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GB" sz="2700" u="sng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Open Science Programme</a:t>
            </a:r>
            <a:endParaRPr sz="2700">
              <a:solidFill>
                <a:srgbClr val="C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